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45"/>
  </p:notesMasterIdLst>
  <p:sldIdLst>
    <p:sldId id="256" r:id="rId2"/>
    <p:sldId id="257" r:id="rId3"/>
    <p:sldId id="258" r:id="rId4"/>
    <p:sldId id="259" r:id="rId5"/>
    <p:sldId id="271" r:id="rId6"/>
    <p:sldId id="270" r:id="rId7"/>
    <p:sldId id="260" r:id="rId8"/>
    <p:sldId id="261" r:id="rId9"/>
    <p:sldId id="262" r:id="rId10"/>
    <p:sldId id="263" r:id="rId11"/>
    <p:sldId id="268" r:id="rId12"/>
    <p:sldId id="275" r:id="rId13"/>
    <p:sldId id="269" r:id="rId14"/>
    <p:sldId id="272" r:id="rId15"/>
    <p:sldId id="273" r:id="rId16"/>
    <p:sldId id="264" r:id="rId17"/>
    <p:sldId id="274" r:id="rId18"/>
    <p:sldId id="276" r:id="rId19"/>
    <p:sldId id="277" r:id="rId20"/>
    <p:sldId id="278" r:id="rId21"/>
    <p:sldId id="279" r:id="rId22"/>
    <p:sldId id="280" r:id="rId23"/>
    <p:sldId id="281" r:id="rId24"/>
    <p:sldId id="282" r:id="rId25"/>
    <p:sldId id="283" r:id="rId26"/>
    <p:sldId id="265" r:id="rId27"/>
    <p:sldId id="294" r:id="rId28"/>
    <p:sldId id="287" r:id="rId29"/>
    <p:sldId id="284" r:id="rId30"/>
    <p:sldId id="292" r:id="rId31"/>
    <p:sldId id="266" r:id="rId32"/>
    <p:sldId id="290" r:id="rId33"/>
    <p:sldId id="286" r:id="rId34"/>
    <p:sldId id="291" r:id="rId35"/>
    <p:sldId id="293" r:id="rId36"/>
    <p:sldId id="295" r:id="rId37"/>
    <p:sldId id="267" r:id="rId38"/>
    <p:sldId id="288" r:id="rId39"/>
    <p:sldId id="298" r:id="rId40"/>
    <p:sldId id="296" r:id="rId41"/>
    <p:sldId id="299" r:id="rId42"/>
    <p:sldId id="297" r:id="rId43"/>
    <p:sldId id="289"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C353E0-315A-4217-84E0-F3560F21BCD5}" type="datetimeFigureOut">
              <a:rPr lang="tr-TR" smtClean="0"/>
              <a:pPr/>
              <a:t>15.03.2021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741FF6-AA77-4801-9A39-683D44550A61}"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3741FF6-AA77-4801-9A39-683D44550A61}" type="slidenum">
              <a:rPr lang="tr-TR" smtClean="0"/>
              <a:pPr/>
              <a:t>7</a:t>
            </a:fld>
            <a:endParaRPr 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3741FF6-AA77-4801-9A39-683D44550A61}" type="slidenum">
              <a:rPr lang="tr-TR" smtClean="0"/>
              <a:pPr/>
              <a:t>9</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tr-TR" smtClean="0"/>
              <a:t>Asıl başlık stili için tıklatın</a:t>
            </a:r>
            <a:endParaRPr kumimoji="0" lang="en-US"/>
          </a:p>
        </p:txBody>
      </p:sp>
      <p:sp>
        <p:nvSpPr>
          <p:cNvPr id="28" name="27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
        <p:nvSpPr>
          <p:cNvPr id="9" name="8 Alt Başlık"/>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a:xfrm>
            <a:off x="7924800" y="6416675"/>
            <a:ext cx="762000" cy="365125"/>
          </a:xfrm>
        </p:spPr>
        <p:txBody>
          <a:bodyPr/>
          <a:lstStyle/>
          <a:p>
            <a:fld id="{B2AEAED3-113F-44B2-A60A-B0C605009B53}"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4" name="3 Metin Yer Tutucusu"/>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7D7F442E-D2E7-40CD-A224-0AC00EF82012}" type="datetimeFigureOut">
              <a:rPr lang="tr-TR" smtClean="0"/>
              <a:pPr/>
              <a:t>15.03.2021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2AEAED3-113F-44B2-A60A-B0C605009B53}"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7D7F442E-D2E7-40CD-A224-0AC00EF82012}" type="datetimeFigureOut">
              <a:rPr lang="tr-TR" smtClean="0"/>
              <a:pPr/>
              <a:t>15.03.2021</a:t>
            </a:fld>
            <a:endParaRPr lang="tr-TR"/>
          </a:p>
        </p:txBody>
      </p:sp>
      <p:sp>
        <p:nvSpPr>
          <p:cNvPr id="3" name="2 Altbilgi Yer Tutucusu"/>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tr-TR"/>
          </a:p>
        </p:txBody>
      </p:sp>
      <p:sp>
        <p:nvSpPr>
          <p:cNvPr id="23" name="22 Slayt Numarası Yer Tutucusu"/>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2AEAED3-113F-44B2-A60A-B0C605009B53}"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92696"/>
            <a:ext cx="7772400" cy="3960440"/>
          </a:xfrm>
        </p:spPr>
        <p:txBody>
          <a:bodyPr/>
          <a:lstStyle/>
          <a:p>
            <a:r>
              <a:rPr lang="tr-TR" dirty="0" smtClean="0"/>
              <a:t>PEYGAMBERİMİZ (S.A.V)’İN EĞİTİMDEKİ REHBERLİĞİ</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06690"/>
          </a:xfrm>
        </p:spPr>
        <p:txBody>
          <a:bodyPr>
            <a:normAutofit/>
          </a:bodyPr>
          <a:lstStyle/>
          <a:p>
            <a:r>
              <a:rPr lang="tr-TR" sz="4800" dirty="0" smtClean="0"/>
              <a:t>1-KAL DİLİ YERİNE HAL DİLİ VARDI.</a:t>
            </a:r>
            <a:br>
              <a:rPr lang="tr-TR" sz="4800" dirty="0" smtClean="0"/>
            </a:br>
            <a:r>
              <a:rPr lang="tr-TR" sz="4800" dirty="0" smtClean="0"/>
              <a:t/>
            </a:r>
            <a:br>
              <a:rPr lang="tr-TR" sz="4800" dirty="0" smtClean="0"/>
            </a:br>
            <a:r>
              <a:rPr lang="tr-TR" sz="4400" dirty="0" smtClean="0">
                <a:solidFill>
                  <a:schemeClr val="bg1"/>
                </a:solidFill>
              </a:rPr>
              <a:t>DAVRANIŞLARI,YAŞANTISI,HAL VE HAREKETİ İLE ÖRNEK OLURDU</a:t>
            </a:r>
            <a:endParaRPr lang="tr-TR" sz="4400"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83362"/>
          </a:xfrm>
        </p:spPr>
        <p:txBody>
          <a:bodyPr/>
          <a:lstStyle/>
          <a:p>
            <a:r>
              <a:rPr lang="tr-TR" dirty="0" smtClean="0"/>
              <a:t>-</a:t>
            </a:r>
            <a:r>
              <a:rPr lang="tr-TR" dirty="0" smtClean="0">
                <a:solidFill>
                  <a:schemeClr val="bg1"/>
                </a:solidFill>
              </a:rPr>
              <a:t>TEMSİLİYET HERZAMAN İÇİN TEBLİYYETTEN ÖNCEYDİ.</a:t>
            </a:r>
            <a:br>
              <a:rPr lang="tr-TR" dirty="0" smtClean="0">
                <a:solidFill>
                  <a:schemeClr val="bg1"/>
                </a:solidFill>
              </a:rPr>
            </a:br>
            <a:r>
              <a:rPr lang="tr-TR" dirty="0" smtClean="0">
                <a:solidFill>
                  <a:schemeClr val="bg1"/>
                </a:solidFill>
              </a:rPr>
              <a:t/>
            </a:r>
            <a:br>
              <a:rPr lang="tr-TR" dirty="0" smtClean="0">
                <a:solidFill>
                  <a:schemeClr val="bg1"/>
                </a:solidFill>
              </a:rPr>
            </a:br>
            <a:r>
              <a:rPr lang="tr-TR" dirty="0" smtClean="0">
                <a:solidFill>
                  <a:schemeClr val="bg1"/>
                </a:solidFill>
              </a:rPr>
              <a:t>-SÖZDEN ÖNCE HALİNDE VE HAYATINDA BİR ÖRNEKLİĞİ VARDI.</a:t>
            </a:r>
            <a:endParaRPr lang="tr-TR"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314602"/>
          </a:xfrm>
        </p:spPr>
        <p:txBody>
          <a:bodyPr>
            <a:normAutofit/>
          </a:bodyPr>
          <a:lstStyle/>
          <a:p>
            <a:r>
              <a:rPr lang="tr-TR" dirty="0" smtClean="0"/>
              <a:t>Peygamber efendimiz, söylediği hakikatleri bizzat yaşayarak hayatıyla göstermiştir.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78698"/>
          </a:xfrm>
        </p:spPr>
        <p:txBody>
          <a:bodyPr>
            <a:normAutofit/>
          </a:bodyPr>
          <a:lstStyle/>
          <a:p>
            <a:r>
              <a:rPr lang="tr-TR" sz="4800" dirty="0" smtClean="0">
                <a:solidFill>
                  <a:schemeClr val="bg1"/>
                </a:solidFill>
              </a:rPr>
              <a:t>SÖYLEDİĞİ HER SÖZÜ YAŞANTISIYLA DESTEKLİYOR,</a:t>
            </a:r>
            <a:br>
              <a:rPr lang="tr-TR" sz="4800" dirty="0" smtClean="0">
                <a:solidFill>
                  <a:schemeClr val="bg1"/>
                </a:solidFill>
              </a:rPr>
            </a:br>
            <a:r>
              <a:rPr lang="tr-TR" sz="4800" dirty="0" smtClean="0">
                <a:solidFill>
                  <a:schemeClr val="bg1"/>
                </a:solidFill>
              </a:rPr>
              <a:t>TEMSİLİYET MAKAMININ HAKKINI VERİYORDU.</a:t>
            </a:r>
            <a:endParaRPr lang="tr-TR" sz="4800"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50706"/>
          </a:xfrm>
        </p:spPr>
        <p:txBody>
          <a:bodyPr/>
          <a:lstStyle/>
          <a:p>
            <a:r>
              <a:rPr lang="tr-TR" dirty="0" smtClean="0"/>
              <a:t>HZ ALİ EFENDİMİZİN BİR SÖZÜ VARDIR.</a:t>
            </a:r>
            <a:br>
              <a:rPr lang="tr-TR" dirty="0" smtClean="0"/>
            </a:br>
            <a:r>
              <a:rPr lang="tr-TR" dirty="0" smtClean="0"/>
              <a:t> “HAL DİLİNİN SÖYLEDİĞİ HAKİKATİ HİÇ BİR KULAK GERİ ÇEVİRMEZ”</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78698"/>
          </a:xfrm>
        </p:spPr>
        <p:txBody>
          <a:bodyPr/>
          <a:lstStyle/>
          <a:p>
            <a:r>
              <a:rPr lang="tr-TR" dirty="0" smtClean="0"/>
              <a:t>BİZLER ANNE,BABA ,ÖĞRETMEN ,İDARECİ ,AMİR ,DOST,ARKADAŞ OLARAK </a:t>
            </a:r>
            <a:r>
              <a:rPr lang="tr-TR" dirty="0" smtClean="0">
                <a:solidFill>
                  <a:schemeClr val="bg1"/>
                </a:solidFill>
              </a:rPr>
              <a:t>TEMSİLİYET NOKTASININ HAKKINI VERMELİYİZ.</a:t>
            </a:r>
            <a:endParaRPr lang="tr-TR" dirty="0">
              <a:solidFill>
                <a:schemeClr val="bg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78698"/>
          </a:xfrm>
        </p:spPr>
        <p:txBody>
          <a:bodyPr/>
          <a:lstStyle/>
          <a:p>
            <a:r>
              <a:rPr lang="tr-TR" dirty="0" smtClean="0"/>
              <a:t>2-ADAVETİN YERİNDE MUHABBET VARDI.</a:t>
            </a:r>
            <a:br>
              <a:rPr lang="tr-TR" dirty="0" smtClean="0"/>
            </a:br>
            <a:r>
              <a:rPr lang="tr-TR" dirty="0" smtClean="0"/>
              <a:t/>
            </a:r>
            <a:br>
              <a:rPr lang="tr-TR" dirty="0" smtClean="0"/>
            </a:br>
            <a:r>
              <a:rPr lang="tr-TR" dirty="0" smtClean="0">
                <a:solidFill>
                  <a:schemeClr val="bg1"/>
                </a:solidFill>
              </a:rPr>
              <a:t>Öğrencilerin en çok sevdikleri öğretmenin derslerinde daha başarılı oldukları bir gerçektir.</a:t>
            </a:r>
            <a:endParaRPr lang="tr-TR"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6583362"/>
          </a:xfrm>
        </p:spPr>
        <p:txBody>
          <a:bodyPr>
            <a:normAutofit/>
          </a:bodyPr>
          <a:lstStyle/>
          <a:p>
            <a:r>
              <a:rPr lang="tr-TR" sz="4400" dirty="0" smtClean="0">
                <a:solidFill>
                  <a:srgbClr val="FF0000"/>
                </a:solidFill>
              </a:rPr>
              <a:t>Peygamberimiz (sav)muhabbeti nasıl tesis etti?</a:t>
            </a:r>
            <a:r>
              <a:rPr lang="tr-TR" sz="4400" dirty="0" smtClean="0"/>
              <a:t/>
            </a:r>
            <a:br>
              <a:rPr lang="tr-TR" sz="4400" dirty="0" smtClean="0"/>
            </a:br>
            <a:r>
              <a:rPr lang="tr-TR" sz="4400" dirty="0" smtClean="0"/>
              <a:t>Öğretme esnasında meydana gelebilecek imkan ve fırsatları değerlendirmiş,</a:t>
            </a:r>
            <a:br>
              <a:rPr lang="tr-TR" sz="4400" dirty="0" smtClean="0"/>
            </a:br>
            <a:r>
              <a:rPr lang="tr-TR" sz="4400" dirty="0" smtClean="0"/>
              <a:t>latife ve şaka yoluyla öğretmeyi tercih etmiştir</a:t>
            </a:r>
            <a:endParaRPr lang="tr-TR" sz="44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Autofit/>
          </a:bodyPr>
          <a:lstStyle/>
          <a:p>
            <a:r>
              <a:rPr lang="tr-TR" sz="4400" dirty="0" smtClean="0"/>
              <a:t>Muhatabı intibaha sevk etmek için dikkatini çekmek için, onun omzundan veya elinden tutmuştur.</a:t>
            </a:r>
            <a:br>
              <a:rPr lang="tr-TR" sz="4400" dirty="0" smtClean="0"/>
            </a:br>
            <a:r>
              <a:rPr lang="tr-TR" sz="4400" dirty="0" smtClean="0">
                <a:solidFill>
                  <a:schemeClr val="bg1"/>
                </a:solidFill>
              </a:rPr>
              <a:t>Muhatabı teşvik için veya onu sıkıntıya sokacak bir durumdan dolayı, bazı hususların gizli kalmasını yeğlemiştir.</a:t>
            </a:r>
            <a:r>
              <a:rPr lang="tr-TR" sz="4400" dirty="0" smtClean="0"/>
              <a:t/>
            </a:r>
            <a:br>
              <a:rPr lang="tr-TR" sz="4400" dirty="0" smtClean="0"/>
            </a:br>
            <a:endParaRPr lang="tr-TR" sz="4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6178698"/>
          </a:xfrm>
        </p:spPr>
        <p:txBody>
          <a:bodyPr/>
          <a:lstStyle/>
          <a:p>
            <a:r>
              <a:rPr lang="tr-TR" dirty="0" smtClean="0"/>
              <a:t>PEYGAMBERİMİZ (SAV)</a:t>
            </a:r>
            <a:br>
              <a:rPr lang="tr-TR" dirty="0" smtClean="0"/>
            </a:br>
            <a:r>
              <a:rPr lang="tr-TR" dirty="0" smtClean="0"/>
              <a:t>“SEVGİ VERASET İLE KAZANILIR”</a:t>
            </a:r>
            <a:br>
              <a:rPr lang="tr-TR" dirty="0" smtClean="0"/>
            </a:br>
            <a:r>
              <a:rPr lang="tr-TR" dirty="0" smtClean="0"/>
              <a:t>BUYURMUŞTUR.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459432"/>
            <a:ext cx="9144000" cy="7317432"/>
          </a:xfrm>
        </p:spPr>
        <p:txBody>
          <a:bodyPr>
            <a:normAutofit/>
          </a:bodyPr>
          <a:lstStyle/>
          <a:p>
            <a:r>
              <a:rPr lang="tr-TR" dirty="0" smtClean="0">
                <a:solidFill>
                  <a:schemeClr val="bg1"/>
                </a:solidFill>
              </a:rPr>
              <a:t>Peygamberimiz (sav) bir hadislerinde şöyle buyurdular:</a:t>
            </a:r>
            <a:br>
              <a:rPr lang="tr-TR" dirty="0" smtClean="0">
                <a:solidFill>
                  <a:schemeClr val="bg1"/>
                </a:solidFill>
              </a:rPr>
            </a:br>
            <a:r>
              <a:rPr lang="tr-TR" dirty="0" smtClean="0">
                <a:solidFill>
                  <a:schemeClr val="bg1"/>
                </a:solidFill>
              </a:rPr>
              <a:t/>
            </a:r>
            <a:br>
              <a:rPr lang="tr-TR" dirty="0" smtClean="0">
                <a:solidFill>
                  <a:schemeClr val="bg1"/>
                </a:solidFill>
              </a:rPr>
            </a:br>
            <a:r>
              <a:rPr lang="tr-TR" dirty="0" smtClean="0">
                <a:solidFill>
                  <a:schemeClr val="bg1"/>
                </a:solidFill>
              </a:rPr>
              <a:t>”HEPİNİZ ÇOBANSINIZ VE RAİYETİNİZ ALTINDAKİLERDEN MESULSÜNÜZ...</a:t>
            </a:r>
            <a:r>
              <a:rPr lang="tr-TR" dirty="0" smtClean="0">
                <a:solidFill>
                  <a:schemeClr val="accent1">
                    <a:lumMod val="60000"/>
                    <a:lumOff val="40000"/>
                  </a:schemeClr>
                </a:solidFill>
              </a:rPr>
              <a:t>(</a:t>
            </a:r>
            <a:r>
              <a:rPr lang="tr-TR" sz="3200" b="0" dirty="0" err="1" smtClean="0"/>
              <a:t>Buhârî</a:t>
            </a:r>
            <a:r>
              <a:rPr lang="tr-TR" sz="3200" b="0" dirty="0" smtClean="0"/>
              <a:t>, Cum`a 11)</a:t>
            </a:r>
            <a:endParaRPr lang="tr-TR" sz="3200" dirty="0">
              <a:solidFill>
                <a:schemeClr val="bg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lstStyle/>
          <a:p>
            <a:r>
              <a:rPr lang="tr-TR" dirty="0" smtClean="0"/>
              <a:t>ÇOCUKLAR </a:t>
            </a:r>
            <a:br>
              <a:rPr lang="tr-TR" dirty="0" smtClean="0"/>
            </a:br>
            <a:r>
              <a:rPr lang="tr-TR" dirty="0" smtClean="0"/>
              <a:t>ANNE VE BABALARINDAN BÜYÜKLERİNDEN NE GÖRÜYORLARSA ,</a:t>
            </a:r>
            <a:br>
              <a:rPr lang="tr-TR" dirty="0" smtClean="0"/>
            </a:br>
            <a:r>
              <a:rPr lang="tr-TR" dirty="0" smtClean="0"/>
              <a:t>NASIL GÖRÜYORLARSA</a:t>
            </a:r>
            <a:br>
              <a:rPr lang="tr-TR" dirty="0" smtClean="0"/>
            </a:br>
            <a:r>
              <a:rPr lang="tr-TR" dirty="0" smtClean="0"/>
              <a:t> SEVGİYİ VE MUHABBETİ ÖYLE ÖĞRENİRLER.</a:t>
            </a:r>
            <a:endParaRPr lang="tr-T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597352"/>
          </a:xfrm>
        </p:spPr>
        <p:txBody>
          <a:bodyPr/>
          <a:lstStyle/>
          <a:p>
            <a:r>
              <a:rPr lang="tr-TR" dirty="0" smtClean="0"/>
              <a:t>YANLIŞ ÖRNEKLER ÇOCUĞA MUHABBET YERİNE ADAVETİ ÖĞRETİR.</a:t>
            </a:r>
            <a:br>
              <a:rPr lang="tr-TR" dirty="0" smtClean="0"/>
            </a:br>
            <a:r>
              <a:rPr lang="tr-TR" dirty="0" smtClean="0">
                <a:solidFill>
                  <a:schemeClr val="bg1"/>
                </a:solidFill>
              </a:rPr>
              <a:t>BU YÜZDEN MUALLİM OLARAK,ÖĞRETMEN OLARAK BİZLER AİLE İLE VELİLER İLE DEVAMLI İŞ BİRLİĞİ HALİNDE OLMALIYIZ!</a:t>
            </a:r>
            <a:endParaRPr lang="tr-TR" dirty="0">
              <a:solidFill>
                <a:schemeClr val="bg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lstStyle/>
          <a:p>
            <a:r>
              <a:rPr lang="tr-TR" dirty="0" smtClean="0"/>
              <a:t>ÇOCUKLAR</a:t>
            </a:r>
            <a:br>
              <a:rPr lang="tr-TR" dirty="0" smtClean="0"/>
            </a:br>
            <a:r>
              <a:rPr lang="tr-TR" dirty="0" smtClean="0"/>
              <a:t> KARŞILARINDA REHBER OLACAK,ÖRNEK OLACAK KİMSEYİ BULAMAZLARSA </a:t>
            </a:r>
            <a:br>
              <a:rPr lang="tr-TR" dirty="0" smtClean="0"/>
            </a:br>
            <a:r>
              <a:rPr lang="tr-TR" dirty="0" smtClean="0"/>
              <a:t>KİMİ GÖRÜRLERSE ONU ÖRNEK ALIRLAR,ONUN ŞEKLİNİ ALIRLAR.</a:t>
            </a:r>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lstStyle/>
          <a:p>
            <a:r>
              <a:rPr lang="tr-TR" dirty="0" smtClean="0"/>
              <a:t>Şu hususa dikkat etmeliyiz.</a:t>
            </a:r>
            <a:br>
              <a:rPr lang="tr-TR" dirty="0" smtClean="0"/>
            </a:br>
            <a:r>
              <a:rPr lang="tr-TR" dirty="0" smtClean="0"/>
              <a:t/>
            </a:r>
            <a:br>
              <a:rPr lang="tr-TR" dirty="0" smtClean="0"/>
            </a:br>
            <a:r>
              <a:rPr lang="tr-TR" dirty="0" smtClean="0">
                <a:solidFill>
                  <a:schemeClr val="bg1"/>
                </a:solidFill>
              </a:rPr>
              <a:t>1-Allah’a sevgi(</a:t>
            </a:r>
            <a:r>
              <a:rPr lang="tr-TR" dirty="0" err="1" smtClean="0">
                <a:solidFill>
                  <a:schemeClr val="bg1"/>
                </a:solidFill>
              </a:rPr>
              <a:t>cc</a:t>
            </a:r>
            <a:r>
              <a:rPr lang="tr-TR" dirty="0" smtClean="0">
                <a:solidFill>
                  <a:schemeClr val="bg1"/>
                </a:solidFill>
              </a:rPr>
              <a:t>)imanın hakkıdır. </a:t>
            </a:r>
            <a:r>
              <a:rPr lang="tr-TR" sz="1800" dirty="0" smtClean="0">
                <a:solidFill>
                  <a:schemeClr val="accent1">
                    <a:lumMod val="60000"/>
                    <a:lumOff val="40000"/>
                  </a:schemeClr>
                </a:solidFill>
              </a:rPr>
              <a:t>(bakara 126)</a:t>
            </a:r>
            <a:br>
              <a:rPr lang="tr-TR" sz="1800" dirty="0" smtClean="0">
                <a:solidFill>
                  <a:schemeClr val="accent1">
                    <a:lumMod val="60000"/>
                    <a:lumOff val="40000"/>
                  </a:schemeClr>
                </a:solidFill>
              </a:rPr>
            </a:br>
            <a:r>
              <a:rPr lang="tr-TR" sz="4000" dirty="0" smtClean="0">
                <a:solidFill>
                  <a:schemeClr val="accent1">
                    <a:lumMod val="60000"/>
                    <a:lumOff val="40000"/>
                  </a:schemeClr>
                </a:solidFill>
              </a:rPr>
              <a:t>2-</a:t>
            </a:r>
            <a:r>
              <a:rPr lang="tr-TR" sz="4000" dirty="0" err="1" smtClean="0">
                <a:solidFill>
                  <a:schemeClr val="accent1">
                    <a:lumMod val="60000"/>
                    <a:lumOff val="40000"/>
                  </a:schemeClr>
                </a:solidFill>
              </a:rPr>
              <a:t>Rasulullah’ı</a:t>
            </a:r>
            <a:r>
              <a:rPr lang="tr-TR" sz="4000" dirty="0" smtClean="0">
                <a:solidFill>
                  <a:schemeClr val="accent1">
                    <a:lumMod val="60000"/>
                    <a:lumOff val="40000"/>
                  </a:schemeClr>
                </a:solidFill>
              </a:rPr>
              <a:t> (sav)sevmek Allah’a (</a:t>
            </a:r>
            <a:r>
              <a:rPr lang="tr-TR" sz="4000" dirty="0" err="1" smtClean="0">
                <a:solidFill>
                  <a:schemeClr val="accent1">
                    <a:lumMod val="60000"/>
                    <a:lumOff val="40000"/>
                  </a:schemeClr>
                </a:solidFill>
              </a:rPr>
              <a:t>cc</a:t>
            </a:r>
            <a:r>
              <a:rPr lang="tr-TR" sz="4000" dirty="0" smtClean="0">
                <a:solidFill>
                  <a:schemeClr val="accent1">
                    <a:lumMod val="60000"/>
                    <a:lumOff val="40000"/>
                  </a:schemeClr>
                </a:solidFill>
              </a:rPr>
              <a:t>)imanın hakkıdır. </a:t>
            </a:r>
            <a:r>
              <a:rPr lang="tr-TR" sz="1800" dirty="0" smtClean="0">
                <a:solidFill>
                  <a:schemeClr val="bg1"/>
                </a:solidFill>
              </a:rPr>
              <a:t>(ali </a:t>
            </a:r>
            <a:r>
              <a:rPr lang="tr-TR" sz="1800" dirty="0" err="1" smtClean="0">
                <a:solidFill>
                  <a:schemeClr val="bg1"/>
                </a:solidFill>
              </a:rPr>
              <a:t>imran</a:t>
            </a:r>
            <a:r>
              <a:rPr lang="tr-TR" sz="1800" dirty="0" smtClean="0">
                <a:solidFill>
                  <a:schemeClr val="bg1"/>
                </a:solidFill>
              </a:rPr>
              <a:t> 31)</a:t>
            </a:r>
            <a:r>
              <a:rPr lang="tr-TR" sz="4000" dirty="0" smtClean="0">
                <a:solidFill>
                  <a:schemeClr val="accent1">
                    <a:lumMod val="60000"/>
                    <a:lumOff val="40000"/>
                  </a:schemeClr>
                </a:solidFill>
              </a:rPr>
              <a:t/>
            </a:r>
            <a:br>
              <a:rPr lang="tr-TR" sz="4000" dirty="0" smtClean="0">
                <a:solidFill>
                  <a:schemeClr val="accent1">
                    <a:lumMod val="60000"/>
                    <a:lumOff val="40000"/>
                  </a:schemeClr>
                </a:solidFill>
              </a:rPr>
            </a:br>
            <a:r>
              <a:rPr lang="tr-TR" sz="4000" dirty="0" smtClean="0">
                <a:solidFill>
                  <a:schemeClr val="bg1"/>
                </a:solidFill>
              </a:rPr>
              <a:t>3-Sahabeyi sevmek </a:t>
            </a:r>
            <a:r>
              <a:rPr lang="tr-TR" sz="4000" dirty="0" err="1" smtClean="0">
                <a:solidFill>
                  <a:schemeClr val="bg1"/>
                </a:solidFill>
              </a:rPr>
              <a:t>rasulullah’ı</a:t>
            </a:r>
            <a:r>
              <a:rPr lang="tr-TR" sz="4000" dirty="0" smtClean="0">
                <a:solidFill>
                  <a:schemeClr val="bg1"/>
                </a:solidFill>
              </a:rPr>
              <a:t> sevmenin (sav) hakkıdır. </a:t>
            </a:r>
            <a:r>
              <a:rPr lang="tr-TR" sz="1800" dirty="0" smtClean="0">
                <a:solidFill>
                  <a:schemeClr val="accent1">
                    <a:lumMod val="60000"/>
                    <a:lumOff val="40000"/>
                  </a:schemeClr>
                </a:solidFill>
              </a:rPr>
              <a:t>(şura 23)</a:t>
            </a:r>
            <a:r>
              <a:rPr lang="tr-TR" sz="4000" dirty="0" smtClean="0">
                <a:solidFill>
                  <a:schemeClr val="accent1">
                    <a:lumMod val="60000"/>
                    <a:lumOff val="40000"/>
                  </a:schemeClr>
                </a:solidFill>
              </a:rPr>
              <a:t/>
            </a:r>
            <a:br>
              <a:rPr lang="tr-TR" sz="4000" dirty="0" smtClean="0">
                <a:solidFill>
                  <a:schemeClr val="accent1">
                    <a:lumMod val="60000"/>
                    <a:lumOff val="40000"/>
                  </a:schemeClr>
                </a:solidFill>
              </a:rPr>
            </a:br>
            <a:r>
              <a:rPr lang="tr-TR" sz="4000" dirty="0" smtClean="0">
                <a:solidFill>
                  <a:schemeClr val="accent1">
                    <a:lumMod val="60000"/>
                    <a:lumOff val="40000"/>
                  </a:schemeClr>
                </a:solidFill>
              </a:rPr>
              <a:t>4-Bir birimizi sevmek </a:t>
            </a:r>
            <a:r>
              <a:rPr lang="tr-TR" sz="4000" dirty="0" err="1" smtClean="0">
                <a:solidFill>
                  <a:schemeClr val="accent1">
                    <a:lumMod val="60000"/>
                    <a:lumOff val="40000"/>
                  </a:schemeClr>
                </a:solidFill>
              </a:rPr>
              <a:t>islamiyetin</a:t>
            </a:r>
            <a:r>
              <a:rPr lang="tr-TR" sz="4000" dirty="0" smtClean="0">
                <a:solidFill>
                  <a:schemeClr val="accent1">
                    <a:lumMod val="60000"/>
                    <a:lumOff val="40000"/>
                  </a:schemeClr>
                </a:solidFill>
              </a:rPr>
              <a:t> hakkıdır. </a:t>
            </a:r>
            <a:r>
              <a:rPr lang="tr-TR" sz="2000" dirty="0" smtClean="0">
                <a:solidFill>
                  <a:schemeClr val="bg1"/>
                </a:solidFill>
              </a:rPr>
              <a:t>(</a:t>
            </a:r>
            <a:r>
              <a:rPr lang="tr-TR" sz="2000" dirty="0" err="1" smtClean="0">
                <a:solidFill>
                  <a:schemeClr val="bg1"/>
                </a:solidFill>
              </a:rPr>
              <a:t>hucurat</a:t>
            </a:r>
            <a:r>
              <a:rPr lang="tr-TR" sz="2000" dirty="0" smtClean="0">
                <a:solidFill>
                  <a:schemeClr val="bg1"/>
                </a:solidFill>
              </a:rPr>
              <a:t> 12)</a:t>
            </a:r>
            <a:endParaRPr lang="tr-TR" sz="2000" dirty="0">
              <a:solidFill>
                <a:schemeClr val="bg1"/>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50706"/>
          </a:xfrm>
        </p:spPr>
        <p:txBody>
          <a:bodyPr>
            <a:normAutofit/>
          </a:bodyPr>
          <a:lstStyle/>
          <a:p>
            <a:r>
              <a:rPr lang="tr-TR" sz="4400" dirty="0" smtClean="0"/>
              <a:t>Öğrencilerimize </a:t>
            </a:r>
            <a:br>
              <a:rPr lang="tr-TR" sz="4400" dirty="0" smtClean="0"/>
            </a:br>
            <a:r>
              <a:rPr lang="tr-TR" sz="4400" dirty="0" smtClean="0"/>
              <a:t>sevgiyi ,muhabbeti öğretirken izlememiz gereken sıralama nasıl olmalı peki?</a:t>
            </a:r>
            <a:endParaRPr lang="tr-TR" sz="4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1560" y="0"/>
            <a:ext cx="8532440" cy="6858000"/>
          </a:xfrm>
        </p:spPr>
        <p:txBody>
          <a:bodyPr/>
          <a:lstStyle/>
          <a:p>
            <a:r>
              <a:rPr lang="tr-TR" dirty="0" smtClean="0"/>
              <a:t>BİRİNCİ ÖNCELİĞİMİZ BİRBİRİMİZİ SEVMEYİ ÖĞRETMEK OLMALIDIR.</a:t>
            </a:r>
            <a:br>
              <a:rPr lang="tr-TR" dirty="0" smtClean="0"/>
            </a:br>
            <a:r>
              <a:rPr lang="tr-TR" dirty="0" smtClean="0"/>
              <a:t/>
            </a:r>
            <a:br>
              <a:rPr lang="tr-TR" dirty="0" smtClean="0"/>
            </a:br>
            <a:r>
              <a:rPr lang="tr-TR" dirty="0" smtClean="0">
                <a:solidFill>
                  <a:schemeClr val="bg1"/>
                </a:solidFill>
              </a:rPr>
              <a:t>ÇÜNKÜ ALLAH SEVGİSİNİ HAKKIYLA ÖĞRETEMİYORSAK SORUN BİRBİRİMİZİ SEVMEYİ ÖĞRETEMEDİĞİMİZDEN KAYNAKLANIYORDUR.</a:t>
            </a:r>
            <a:endParaRPr lang="tr-TR" dirty="0">
              <a:solidFill>
                <a:schemeClr val="bg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50706"/>
          </a:xfrm>
        </p:spPr>
        <p:txBody>
          <a:bodyPr>
            <a:normAutofit/>
          </a:bodyPr>
          <a:lstStyle/>
          <a:p>
            <a:r>
              <a:rPr lang="tr-TR" sz="4800" dirty="0" smtClean="0"/>
              <a:t>3-MENFAATİN YERİNE MERHAMET VARDI. </a:t>
            </a:r>
            <a:r>
              <a:rPr lang="tr-TR" dirty="0" smtClean="0"/>
              <a:t/>
            </a:r>
            <a:br>
              <a:rPr lang="tr-TR" dirty="0" smtClean="0"/>
            </a:br>
            <a:endParaRPr lang="tr-T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8892480" cy="6322714"/>
          </a:xfrm>
        </p:spPr>
        <p:txBody>
          <a:bodyPr>
            <a:normAutofit/>
          </a:bodyPr>
          <a:lstStyle/>
          <a:p>
            <a:r>
              <a:rPr lang="tr-TR" dirty="0" smtClean="0"/>
              <a:t>PEYGAMBERİMİZ (SAV)</a:t>
            </a:r>
            <a:br>
              <a:rPr lang="tr-TR" dirty="0" smtClean="0"/>
            </a:br>
            <a:r>
              <a:rPr lang="tr-TR" dirty="0" smtClean="0"/>
              <a:t> BİR YANLIŞI BİR HATAYI KİMSENİN YÜZÜNE VURMAZ KIZMADAN ,KIRMADAN MERHAMETLE AÇIKLARDI.</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sz="4400" dirty="0" smtClean="0"/>
              <a:t>Peygamberimizin (sav) muallimlik noktasında varisi olan bizler görevimizi bu görevin dertlisi olarak aşkla yapmalıyız.</a:t>
            </a:r>
            <a:endParaRPr lang="tr-TR" sz="4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sz="5400" dirty="0" smtClean="0"/>
              <a:t>Öğrencilerimiz,</a:t>
            </a:r>
            <a:br>
              <a:rPr lang="tr-TR" sz="5400" dirty="0" smtClean="0"/>
            </a:br>
            <a:r>
              <a:rPr lang="tr-TR" sz="5400" dirty="0" err="1" smtClean="0"/>
              <a:t>çocukuklarımız</a:t>
            </a:r>
            <a:r>
              <a:rPr lang="tr-TR" sz="5400" dirty="0" smtClean="0"/>
              <a:t> birer aynadır.Ne öğretirsek onu yansıtırlar.</a:t>
            </a:r>
            <a:endParaRPr lang="tr-TR"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83362"/>
          </a:xfrm>
        </p:spPr>
        <p:txBody>
          <a:bodyPr>
            <a:normAutofit/>
          </a:bodyPr>
          <a:lstStyle/>
          <a:p>
            <a:r>
              <a:rPr lang="tr-TR" sz="4800" dirty="0" smtClean="0"/>
              <a:t>Hepimiz çobansak ve mesuliyetimiz altındakilerden sorumluysak bu davada varisi olduğumuz peygamberimizi iyi anlamalıyız. </a:t>
            </a:r>
            <a:endParaRPr lang="tr-TR" sz="4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lstStyle/>
          <a:p>
            <a:r>
              <a:rPr lang="tr-TR" dirty="0" smtClean="0">
                <a:solidFill>
                  <a:schemeClr val="bg1"/>
                </a:solidFill>
              </a:rPr>
              <a:t>Öğrencilerimizin ve çocuklarımızın yanında davranışlarımıza dikkat etmeliyiz </a:t>
            </a:r>
            <a:r>
              <a:rPr lang="tr-TR" dirty="0" smtClean="0"/>
              <a:t>Çünkü çocuk hiç yokmuş gibi kendi aramızda konuştuğumuz her söz yaptığımız her hareket çocuğun dünyasına çakılan temel mesajlardır. </a:t>
            </a:r>
            <a:endParaRPr lang="tr-T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dirty="0" smtClean="0"/>
              <a:t>4-EŞİTLİĞİN YERİNDE ADALET VARDI.</a:t>
            </a:r>
            <a:br>
              <a:rPr lang="tr-TR" dirty="0" smtClean="0"/>
            </a:br>
            <a:r>
              <a:rPr lang="tr-TR" dirty="0" smtClean="0"/>
              <a:t/>
            </a:r>
            <a:br>
              <a:rPr lang="tr-TR" dirty="0" smtClean="0"/>
            </a:br>
            <a:r>
              <a:rPr lang="tr-TR" dirty="0" smtClean="0"/>
              <a:t>EŞİTLİK HER ZAMAN ADALET DEĞİL BELKİ ZULÜMDÜR.</a:t>
            </a:r>
            <a:br>
              <a:rPr lang="tr-TR" dirty="0" smtClean="0"/>
            </a:br>
            <a:r>
              <a:rPr lang="tr-TR" dirty="0" smtClean="0"/>
              <a:t> </a:t>
            </a:r>
            <a:br>
              <a:rPr lang="tr-TR" dirty="0" smtClean="0"/>
            </a:br>
            <a:endParaRPr lang="tr-T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sz="4400" dirty="0" smtClean="0">
                <a:solidFill>
                  <a:schemeClr val="bg1"/>
                </a:solidFill>
              </a:rPr>
              <a:t>Muhataplarına soru yöneltmiş, böylece onların zeka ve bilgi seviyelerini ölçmüştür.</a:t>
            </a:r>
            <a:endParaRPr lang="tr-TR" sz="4400" dirty="0">
              <a:solidFill>
                <a:schemeClr val="bg1"/>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fontScale="90000"/>
          </a:bodyPr>
          <a:lstStyle/>
          <a:p>
            <a:r>
              <a:rPr lang="tr-TR" sz="4900" dirty="0" smtClean="0"/>
              <a:t>Öğrencilerimize öğretmeye çalıştığımız konuyu bir metotla anlatmak eşitliktir </a:t>
            </a:r>
            <a:br>
              <a:rPr lang="tr-TR" sz="4900" dirty="0" smtClean="0"/>
            </a:br>
            <a:r>
              <a:rPr lang="tr-TR" sz="4900" dirty="0" smtClean="0"/>
              <a:t>fakat </a:t>
            </a:r>
            <a:br>
              <a:rPr lang="tr-TR" sz="4900" dirty="0" smtClean="0"/>
            </a:br>
            <a:r>
              <a:rPr lang="tr-TR" sz="4900" dirty="0" smtClean="0">
                <a:solidFill>
                  <a:schemeClr val="bg1"/>
                </a:solidFill>
              </a:rPr>
              <a:t>Öğrenenler arasındaki kişisel farklılıkları ve öğrenme yeteneklerini göz önünde bulundurursak adaletli bir yol izlemiş olmayız.!</a:t>
            </a:r>
            <a:r>
              <a:rPr lang="tr-TR" dirty="0" smtClean="0"/>
              <a:t/>
            </a:r>
            <a:br>
              <a:rPr lang="tr-TR" dirty="0" smtClean="0"/>
            </a:br>
            <a:endParaRPr lang="tr-T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250706"/>
          </a:xfrm>
        </p:spPr>
        <p:txBody>
          <a:bodyPr/>
          <a:lstStyle/>
          <a:p>
            <a:r>
              <a:rPr lang="tr-TR" dirty="0" smtClean="0">
                <a:solidFill>
                  <a:schemeClr val="bg1"/>
                </a:solidFill>
              </a:rPr>
              <a:t>Peygamberimiz (sav) muhatapların ferdî farklılıklarını göz önünde tutar, her birinin anlayış ve seviyesini, ruh halini ve ihtiyacını dikkate alarak farklı tavsiye ve muamelede bulunurdu.</a:t>
            </a:r>
            <a:endParaRPr lang="tr-T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dirty="0" smtClean="0"/>
              <a:t>HER ÖĞRENCİNİN SEVİYESİNİ,YETENEĞİNİ,</a:t>
            </a:r>
            <a:br>
              <a:rPr lang="tr-TR" dirty="0" smtClean="0"/>
            </a:br>
            <a:r>
              <a:rPr lang="tr-TR" dirty="0" smtClean="0"/>
              <a:t>KABİLİYETİNİ ÖĞRENİP BUNA UYGUN YÖNTEMLER KULLANARAK SONUÇ ELDE ETMEYE ÇALIŞMALIYIZ.</a:t>
            </a:r>
            <a:endParaRPr lang="tr-T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dirty="0" smtClean="0"/>
              <a:t>HER ÖĞRENCİYE AYNI KONUYU AYNI ŞEKİLDE ANLATIP AYNI SEVİYEDE ÖĞRENMELERİNİ BEKLERSEK VE AYNI HEDEFE BİRLİKTE ULAŞMALARI İSTERSEK ONLARA HAKSIZLIK ETMİŞ OLURUZ.</a:t>
            </a:r>
            <a:br>
              <a:rPr lang="tr-TR" dirty="0" smtClean="0"/>
            </a:br>
            <a:r>
              <a:rPr lang="tr-TR" dirty="0" smtClean="0"/>
              <a:t> HEDEF DAVRANIŞLARI BİREYSEL FARKLILIKLARI GÖZ ÖNÜNE ALARAK ŞEKİLLENDİRMELİYİZ.</a:t>
            </a:r>
            <a:endParaRPr lang="tr-T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5674642"/>
          </a:xfrm>
        </p:spPr>
        <p:txBody>
          <a:bodyPr>
            <a:noAutofit/>
          </a:bodyPr>
          <a:lstStyle/>
          <a:p>
            <a:r>
              <a:rPr lang="tr-TR" sz="4400" dirty="0" smtClean="0"/>
              <a:t>5-ACELECİLİĞİN YERİNDE SEBAT VARDI.</a:t>
            </a:r>
            <a:endParaRPr lang="tr-TR" sz="44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sz="4800" dirty="0" smtClean="0"/>
              <a:t>Peygamberimizin (sav) öğretmenlik sisteminde sebat var, hiç kimseden ümit kesmek yok.</a:t>
            </a:r>
            <a:endParaRPr lang="tr-TR" sz="48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06690"/>
          </a:xfrm>
        </p:spPr>
        <p:txBody>
          <a:bodyPr>
            <a:normAutofit/>
          </a:bodyPr>
          <a:lstStyle/>
          <a:p>
            <a:r>
              <a:rPr lang="tr-TR" dirty="0" smtClean="0">
                <a:solidFill>
                  <a:schemeClr val="bg1"/>
                </a:solidFill>
              </a:rPr>
              <a:t>Peygamberimiz (sav) anlatacaklarını Zamana yayardı, </a:t>
            </a:r>
            <a:r>
              <a:rPr lang="tr-TR" dirty="0" smtClean="0"/>
              <a:t/>
            </a:r>
            <a:br>
              <a:rPr lang="tr-TR" dirty="0" smtClean="0"/>
            </a:br>
            <a:r>
              <a:rPr lang="tr-TR" dirty="0" smtClean="0"/>
              <a:t>Bizim de bir konu hakkındaki bildiğimiz bütün bilgileri bir anda öğrenciye aktarıp öğrenmelerini beklememiz hatalarımızdan birisidir.</a:t>
            </a:r>
            <a:br>
              <a:rPr lang="tr-TR" dirty="0" smtClean="0"/>
            </a:b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583362"/>
          </a:xfrm>
        </p:spPr>
        <p:txBody>
          <a:bodyPr/>
          <a:lstStyle/>
          <a:p>
            <a:r>
              <a:rPr lang="tr-TR" dirty="0" smtClean="0"/>
              <a:t>1-PEYGAMBERİMİZ (SAV) HEM AKLA HEM KALBE HİTAP EDEN SÖYLEYECEĞİNİ BU DENGE ÜZERİNDEN SÖYLEYEN BİR SİSTEM KULLANIRDI.</a:t>
            </a:r>
            <a:endParaRPr lang="tr-T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sz="4800" dirty="0" smtClean="0"/>
              <a:t>Bıkkınlık,yılgınlık göstermemeliyiz.Öğrencilerimize evlatlarımıza ,çocuklarımıza karşı “senden adam olmaz,okuyacak ta göreceğiz,sen git çiftçilik yap ! vb. cümleler kullanmamalıyız.</a:t>
            </a:r>
            <a:endParaRPr lang="tr-TR" sz="4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lstStyle/>
          <a:p>
            <a:r>
              <a:rPr lang="tr-TR" dirty="0" err="1" smtClean="0">
                <a:solidFill>
                  <a:schemeClr val="bg1"/>
                </a:solidFill>
              </a:rPr>
              <a:t>Kur’an’da</a:t>
            </a:r>
            <a:r>
              <a:rPr lang="tr-TR" dirty="0" smtClean="0">
                <a:solidFill>
                  <a:schemeClr val="bg1"/>
                </a:solidFill>
              </a:rPr>
              <a:t> 950 sene boyunca oğlu için gözyaşı dökmüş Nuh peygamberi okuyoruz ama bir vakit namaz veya bir hata yüzünden çocuklarımızın üstünü çiziyoruz. Aceleci davranıyor, sebat etmiyor, dua gibi bir silahımız varken onu kullanmıyoruz…</a:t>
            </a:r>
            <a:endParaRPr lang="tr-TR" dirty="0">
              <a:solidFill>
                <a:schemeClr val="bg1"/>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sz="4400" dirty="0" smtClean="0"/>
              <a:t>Nasıl bir öğretmen olmalıyız?</a:t>
            </a:r>
            <a:endParaRPr lang="tr-TR" sz="44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normAutofit/>
          </a:bodyPr>
          <a:lstStyle/>
          <a:p>
            <a:r>
              <a:rPr lang="tr-TR" dirty="0" smtClean="0">
                <a:solidFill>
                  <a:schemeClr val="bg1"/>
                </a:solidFill>
              </a:rPr>
              <a:t>"Öğrencileri ile ortak paydaları olan, onlara saygılı, şefkatli, peşin hükümleri olmayan ve onları affeden, seven, tepkilerine karşı sabırlı, örnek şahsiyetli, eğitimin bütün uygun </a:t>
            </a:r>
            <a:r>
              <a:rPr lang="tr-TR" dirty="0" err="1" smtClean="0">
                <a:solidFill>
                  <a:schemeClr val="bg1"/>
                </a:solidFill>
              </a:rPr>
              <a:t>usûllerini</a:t>
            </a:r>
            <a:r>
              <a:rPr lang="tr-TR" dirty="0" smtClean="0">
                <a:solidFill>
                  <a:schemeClr val="bg1"/>
                </a:solidFill>
              </a:rPr>
              <a:t> araştıran ve kullanan, </a:t>
            </a:r>
            <a:r>
              <a:rPr lang="tr-TR" dirty="0" err="1" smtClean="0">
                <a:solidFill>
                  <a:schemeClr val="bg1"/>
                </a:solidFill>
              </a:rPr>
              <a:t>fedâkâr</a:t>
            </a:r>
            <a:r>
              <a:rPr lang="tr-TR" dirty="0" smtClean="0">
                <a:solidFill>
                  <a:schemeClr val="bg1"/>
                </a:solidFill>
              </a:rPr>
              <a:t>, etkileyici ve tutarlı tavırlar sergileyen bir öğretmen olmaya çalışmalıyız."</a:t>
            </a:r>
            <a:endParaRPr lang="tr-TR"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6178698"/>
          </a:xfrm>
        </p:spPr>
        <p:txBody>
          <a:bodyPr>
            <a:normAutofit/>
          </a:bodyPr>
          <a:lstStyle/>
          <a:p>
            <a:r>
              <a:rPr lang="tr-TR" sz="4400" dirty="0" smtClean="0">
                <a:solidFill>
                  <a:srgbClr val="FF0000"/>
                </a:solidFill>
              </a:rPr>
              <a:t>Dünyanın yerini </a:t>
            </a:r>
            <a:r>
              <a:rPr lang="tr-TR" sz="4400" dirty="0" err="1" smtClean="0">
                <a:solidFill>
                  <a:srgbClr val="FF0000"/>
                </a:solidFill>
              </a:rPr>
              <a:t>ahiret</a:t>
            </a:r>
            <a:r>
              <a:rPr lang="tr-TR" sz="4400" dirty="0" smtClean="0">
                <a:solidFill>
                  <a:srgbClr val="FF0000"/>
                </a:solidFill>
              </a:rPr>
              <a:t> alan,dünyayı terk etmeden ama </a:t>
            </a:r>
            <a:r>
              <a:rPr lang="tr-TR" sz="4400" dirty="0" err="1" smtClean="0">
                <a:solidFill>
                  <a:srgbClr val="FF0000"/>
                </a:solidFill>
              </a:rPr>
              <a:t>ahireti</a:t>
            </a:r>
            <a:r>
              <a:rPr lang="tr-TR" sz="4400" dirty="0" smtClean="0">
                <a:solidFill>
                  <a:srgbClr val="FF0000"/>
                </a:solidFill>
              </a:rPr>
              <a:t> dünyadan öne alarak akla olması gerektiği yeri veren kalbi de olması gerektiği yerde istihdam eden bir sistem uyguluyordu. </a:t>
            </a:r>
            <a:endParaRPr lang="tr-TR" sz="4400" dirty="0">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274638"/>
            <a:ext cx="9144000" cy="5962674"/>
          </a:xfrm>
        </p:spPr>
        <p:txBody>
          <a:bodyPr>
            <a:normAutofit/>
          </a:bodyPr>
          <a:lstStyle/>
          <a:p>
            <a:r>
              <a:rPr lang="tr-TR" dirty="0" smtClean="0"/>
              <a:t>Hz. Peygamber(sav), “Kim Allah’tan başka bir maksat için ilim öğrenir veya Allah’tan başka bir hedef peşinde olursa cehennemdeki yerine hazırlansın!”</a:t>
            </a:r>
            <a:r>
              <a:rPr lang="tr-TR" b="0" i="1" dirty="0" smtClean="0"/>
              <a:t> (</a:t>
            </a:r>
            <a:r>
              <a:rPr lang="tr-TR" sz="2800" b="0" i="1" dirty="0" err="1" smtClean="0"/>
              <a:t>Tirmizi</a:t>
            </a:r>
            <a:r>
              <a:rPr lang="tr-TR" sz="2800" b="0" i="1" dirty="0" smtClean="0"/>
              <a:t>, İlim, 6) </a:t>
            </a:r>
            <a:r>
              <a:rPr lang="tr-TR" dirty="0" smtClean="0"/>
              <a:t>buyurmuştur.</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552" y="0"/>
            <a:ext cx="10188624" cy="6858000"/>
          </a:xfrm>
        </p:spPr>
        <p:txBody>
          <a:bodyPr>
            <a:normAutofit/>
          </a:bodyPr>
          <a:lstStyle/>
          <a:p>
            <a:r>
              <a:rPr lang="tr-TR" dirty="0" smtClean="0"/>
              <a:t>Eğitim ve öğretimin tam manada gerçekleşmesi meselesinde beş önemli mim vardır.</a:t>
            </a:r>
            <a:br>
              <a:rPr lang="tr-TR" dirty="0" smtClean="0"/>
            </a:br>
            <a:r>
              <a:rPr lang="tr-TR" dirty="0" smtClean="0">
                <a:solidFill>
                  <a:schemeClr val="bg1"/>
                </a:solidFill>
              </a:rPr>
              <a:t>1-MUALLİM </a:t>
            </a:r>
            <a:r>
              <a:rPr lang="tr-TR" dirty="0" smtClean="0"/>
              <a:t>           </a:t>
            </a:r>
            <a:br>
              <a:rPr lang="tr-TR" dirty="0" smtClean="0"/>
            </a:br>
            <a:r>
              <a:rPr lang="tr-TR" dirty="0" smtClean="0"/>
              <a:t>2-MUTEALLİM</a:t>
            </a:r>
            <a:br>
              <a:rPr lang="tr-TR" dirty="0" smtClean="0"/>
            </a:br>
            <a:r>
              <a:rPr lang="tr-TR" dirty="0" smtClean="0">
                <a:solidFill>
                  <a:schemeClr val="bg1"/>
                </a:solidFill>
              </a:rPr>
              <a:t>3-MEKTEP</a:t>
            </a:r>
            <a:r>
              <a:rPr lang="tr-TR" dirty="0" smtClean="0"/>
              <a:t/>
            </a:r>
            <a:br>
              <a:rPr lang="tr-TR" dirty="0" smtClean="0"/>
            </a:br>
            <a:r>
              <a:rPr lang="tr-TR" dirty="0" smtClean="0"/>
              <a:t>4-MÜFREDAT</a:t>
            </a:r>
            <a:br>
              <a:rPr lang="tr-TR" dirty="0" smtClean="0"/>
            </a:br>
            <a:r>
              <a:rPr lang="tr-TR" dirty="0" smtClean="0">
                <a:solidFill>
                  <a:schemeClr val="bg1"/>
                </a:solidFill>
              </a:rPr>
              <a:t>5-MENHEÇ</a:t>
            </a:r>
            <a:endParaRPr lang="tr-TR"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6858000"/>
          </a:xfrm>
        </p:spPr>
        <p:txBody>
          <a:bodyPr/>
          <a:lstStyle/>
          <a:p>
            <a:r>
              <a:rPr lang="tr-TR" dirty="0" smtClean="0"/>
              <a:t>“BEN İNSANLIĞA MUALLİM(EĞİTMEN,ÖĞRETMEN) OLARAK GÖNDERİLDİM”</a:t>
            </a:r>
            <a:endParaRPr lang="tr-TR"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96552" y="0"/>
            <a:ext cx="10153128" cy="6525344"/>
          </a:xfrm>
        </p:spPr>
        <p:txBody>
          <a:bodyPr>
            <a:normAutofit/>
          </a:bodyPr>
          <a:lstStyle/>
          <a:p>
            <a:r>
              <a:rPr lang="tr-TR" sz="4400" dirty="0" smtClean="0"/>
              <a:t>PEYGAMBERİMİZİN (SAV)</a:t>
            </a:r>
            <a:br>
              <a:rPr lang="tr-TR" sz="4400" dirty="0" smtClean="0"/>
            </a:br>
            <a:r>
              <a:rPr lang="tr-TR" sz="4400" dirty="0" smtClean="0"/>
              <a:t>MUALLİMLİĞİNDE BEŞ TEMEL </a:t>
            </a:r>
            <a:br>
              <a:rPr lang="tr-TR" sz="4400" dirty="0" smtClean="0"/>
            </a:br>
            <a:r>
              <a:rPr lang="tr-TR" sz="4400" dirty="0" smtClean="0"/>
              <a:t>ESAS VARDI.</a:t>
            </a:r>
            <a:endParaRPr lang="tr-TR" sz="4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üven">
  <a:themeElements>
    <a:clrScheme name="Güven">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Güven">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üven">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379</TotalTime>
  <Words>515</Words>
  <Application>Microsoft Office PowerPoint</Application>
  <PresentationFormat>Ekran Gösterisi (4:3)</PresentationFormat>
  <Paragraphs>45</Paragraphs>
  <Slides>43</Slides>
  <Notes>2</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Güven</vt:lpstr>
      <vt:lpstr>PEYGAMBERİMİZ (S.A.V)’İN EĞİTİMDEKİ REHBERLİĞİ</vt:lpstr>
      <vt:lpstr>Peygamberimiz (sav) bir hadislerinde şöyle buyurdular:  ”HEPİNİZ ÇOBANSINIZ VE RAİYETİNİZ ALTINDAKİLERDEN MESULSÜNÜZ...(Buhârî, Cum`a 11)</vt:lpstr>
      <vt:lpstr>Hepimiz çobansak ve mesuliyetimiz altındakilerden sorumluysak bu davada varisi olduğumuz peygamberimizi iyi anlamalıyız. </vt:lpstr>
      <vt:lpstr>1-PEYGAMBERİMİZ (SAV) HEM AKLA HEM KALBE HİTAP EDEN SÖYLEYECEĞİNİ BU DENGE ÜZERİNDEN SÖYLEYEN BİR SİSTEM KULLANIRDI.</vt:lpstr>
      <vt:lpstr>Dünyanın yerini ahiret alan,dünyayı terk etmeden ama ahireti dünyadan öne alarak akla olması gerektiği yeri veren kalbi de olması gerektiği yerde istihdam eden bir sistem uyguluyordu. </vt:lpstr>
      <vt:lpstr>Hz. Peygamber(sav), “Kim Allah’tan başka bir maksat için ilim öğrenir veya Allah’tan başka bir hedef peşinde olursa cehennemdeki yerine hazırlansın!” (Tirmizi, İlim, 6) buyurmuştur.</vt:lpstr>
      <vt:lpstr>Eğitim ve öğretimin tam manada gerçekleşmesi meselesinde beş önemli mim vardır. 1-MUALLİM             2-MUTEALLİM 3-MEKTEP 4-MÜFREDAT 5-MENHEÇ</vt:lpstr>
      <vt:lpstr>“BEN İNSANLIĞA MUALLİM(EĞİTMEN,ÖĞRETMEN) OLARAK GÖNDERİLDİM”</vt:lpstr>
      <vt:lpstr>PEYGAMBERİMİZİN (SAV) MUALLİMLİĞİNDE BEŞ TEMEL  ESAS VARDI.</vt:lpstr>
      <vt:lpstr>1-KAL DİLİ YERİNE HAL DİLİ VARDI.  DAVRANIŞLARI,YAŞANTISI,HAL VE HAREKETİ İLE ÖRNEK OLURDU</vt:lpstr>
      <vt:lpstr>-TEMSİLİYET HERZAMAN İÇİN TEBLİYYETTEN ÖNCEYDİ.  -SÖZDEN ÖNCE HALİNDE VE HAYATINDA BİR ÖRNEKLİĞİ VARDI.</vt:lpstr>
      <vt:lpstr>Peygamber efendimiz, söylediği hakikatleri bizzat yaşayarak hayatıyla göstermiştir.</vt:lpstr>
      <vt:lpstr>SÖYLEDİĞİ HER SÖZÜ YAŞANTISIYLA DESTEKLİYOR, TEMSİLİYET MAKAMININ HAKKINI VERİYORDU.</vt:lpstr>
      <vt:lpstr>HZ ALİ EFENDİMİZİN BİR SÖZÜ VARDIR.  “HAL DİLİNİN SÖYLEDİĞİ HAKİKATİ HİÇ BİR KULAK GERİ ÇEVİRMEZ”</vt:lpstr>
      <vt:lpstr>BİZLER ANNE,BABA ,ÖĞRETMEN ,İDARECİ ,AMİR ,DOST,ARKADAŞ OLARAK TEMSİLİYET NOKTASININ HAKKINI VERMELİYİZ.</vt:lpstr>
      <vt:lpstr>2-ADAVETİN YERİNDE MUHABBET VARDI.  Öğrencilerin en çok sevdikleri öğretmenin derslerinde daha başarılı oldukları bir gerçektir.</vt:lpstr>
      <vt:lpstr>Peygamberimiz (sav)muhabbeti nasıl tesis etti? Öğretme esnasında meydana gelebilecek imkan ve fırsatları değerlendirmiş, latife ve şaka yoluyla öğretmeyi tercih etmiştir</vt:lpstr>
      <vt:lpstr>Muhatabı intibaha sevk etmek için dikkatini çekmek için, onun omzundan veya elinden tutmuştur. Muhatabı teşvik için veya onu sıkıntıya sokacak bir durumdan dolayı, bazı hususların gizli kalmasını yeğlemiştir. </vt:lpstr>
      <vt:lpstr>PEYGAMBERİMİZ (SAV) “SEVGİ VERASET İLE KAZANILIR” BUYURMUŞTUR.</vt:lpstr>
      <vt:lpstr>ÇOCUKLAR  ANNE VE BABALARINDAN BÜYÜKLERİNDEN NE GÖRÜYORLARSA , NASIL GÖRÜYORLARSA  SEVGİYİ VE MUHABBETİ ÖYLE ÖĞRENİRLER.</vt:lpstr>
      <vt:lpstr>YANLIŞ ÖRNEKLER ÇOCUĞA MUHABBET YERİNE ADAVETİ ÖĞRETİR. BU YÜZDEN MUALLİM OLARAK,ÖĞRETMEN OLARAK BİZLER AİLE İLE VELİLER İLE DEVAMLI İŞ BİRLİĞİ HALİNDE OLMALIYIZ!</vt:lpstr>
      <vt:lpstr>ÇOCUKLAR  KARŞILARINDA REHBER OLACAK,ÖRNEK OLACAK KİMSEYİ BULAMAZLARSA  KİMİ GÖRÜRLERSE ONU ÖRNEK ALIRLAR,ONUN ŞEKLİNİ ALIRLAR.</vt:lpstr>
      <vt:lpstr>Şu hususa dikkat etmeliyiz.  1-Allah’a sevgi(cc)imanın hakkıdır. (bakara 126) 2-Rasulullah’ı (sav)sevmek Allah’a (cc)imanın hakkıdır. (ali imran 31) 3-Sahabeyi sevmek rasulullah’ı sevmenin (sav) hakkıdır. (şura 23) 4-Bir birimizi sevmek islamiyetin hakkıdır. (hucurat 12)</vt:lpstr>
      <vt:lpstr>Öğrencilerimize  sevgiyi ,muhabbeti öğretirken izlememiz gereken sıralama nasıl olmalı peki?</vt:lpstr>
      <vt:lpstr>BİRİNCİ ÖNCELİĞİMİZ BİRBİRİMİZİ SEVMEYİ ÖĞRETMEK OLMALIDIR.  ÇÜNKÜ ALLAH SEVGİSİNİ HAKKIYLA ÖĞRETEMİYORSAK SORUN BİRBİRİMİZİ SEVMEYİ ÖĞRETEMEDİĞİMİZDEN KAYNAKLANIYORDUR.</vt:lpstr>
      <vt:lpstr>3-MENFAATİN YERİNE MERHAMET VARDI.  </vt:lpstr>
      <vt:lpstr>PEYGAMBERİMİZ (SAV)  BİR YANLIŞI BİR HATAYI KİMSENİN YÜZÜNE VURMAZ KIZMADAN ,KIRMADAN MERHAMETLE AÇIKLARDI.</vt:lpstr>
      <vt:lpstr>Peygamberimizin (sav) muallimlik noktasında varisi olan bizler görevimizi bu görevin dertlisi olarak aşkla yapmalıyız.</vt:lpstr>
      <vt:lpstr>Öğrencilerimiz, çocukuklarımız birer aynadır.Ne öğretirsek onu yansıtırlar.</vt:lpstr>
      <vt:lpstr>Öğrencilerimizin ve çocuklarımızın yanında davranışlarımıza dikkat etmeliyiz Çünkü çocuk hiç yokmuş gibi kendi aramızda konuştuğumuz her söz yaptığımız her hareket çocuğun dünyasına çakılan temel mesajlardır. </vt:lpstr>
      <vt:lpstr>4-EŞİTLİĞİN YERİNDE ADALET VARDI.  EŞİTLİK HER ZAMAN ADALET DEĞİL BELKİ ZULÜMDÜR.   </vt:lpstr>
      <vt:lpstr>Muhataplarına soru yöneltmiş, böylece onların zeka ve bilgi seviyelerini ölçmüştür.</vt:lpstr>
      <vt:lpstr>Öğrencilerimize öğretmeye çalıştığımız konuyu bir metotla anlatmak eşitliktir  fakat  Öğrenenler arasındaki kişisel farklılıkları ve öğrenme yeteneklerini göz önünde bulundurursak adaletli bir yol izlemiş olmayız.! </vt:lpstr>
      <vt:lpstr>Peygamberimiz (sav) muhatapların ferdî farklılıklarını göz önünde tutar, her birinin anlayış ve seviyesini, ruh halini ve ihtiyacını dikkate alarak farklı tavsiye ve muamelede bulunurdu.</vt:lpstr>
      <vt:lpstr>HER ÖĞRENCİNİN SEVİYESİNİ,YETENEĞİNİ, KABİLİYETİNİ ÖĞRENİP BUNA UYGUN YÖNTEMLER KULLANARAK SONUÇ ELDE ETMEYE ÇALIŞMALIYIZ.</vt:lpstr>
      <vt:lpstr>HER ÖĞRENCİYE AYNI KONUYU AYNI ŞEKİLDE ANLATIP AYNI SEVİYEDE ÖĞRENMELERİNİ BEKLERSEK VE AYNI HEDEFE BİRLİKTE ULAŞMALARI İSTERSEK ONLARA HAKSIZLIK ETMİŞ OLURUZ.  HEDEF DAVRANIŞLARI BİREYSEL FARKLILIKLARI GÖZ ÖNÜNE ALARAK ŞEKİLLENDİRMELİYİZ.</vt:lpstr>
      <vt:lpstr>5-ACELECİLİĞİN YERİNDE SEBAT VARDI.</vt:lpstr>
      <vt:lpstr>Peygamberimizin (sav) öğretmenlik sisteminde sebat var, hiç kimseden ümit kesmek yok.</vt:lpstr>
      <vt:lpstr>Peygamberimiz (sav) anlatacaklarını Zamana yayardı,  Bizim de bir konu hakkındaki bildiğimiz bütün bilgileri bir anda öğrenciye aktarıp öğrenmelerini beklememiz hatalarımızdan birisidir. </vt:lpstr>
      <vt:lpstr>Bıkkınlık,yılgınlık göstermemeliyiz.Öğrencilerimize evlatlarımıza ,çocuklarımıza karşı “senden adam olmaz,okuyacak ta göreceğiz,sen git çiftçilik yap ! vb. cümleler kullanmamalıyız.</vt:lpstr>
      <vt:lpstr>Kur’an’da 950 sene boyunca oğlu için gözyaşı dökmüş Nuh peygamberi okuyoruz ama bir vakit namaz veya bir hata yüzünden çocuklarımızın üstünü çiziyoruz. Aceleci davranıyor, sebat etmiyor, dua gibi bir silahımız varken onu kullanmıyoruz…</vt:lpstr>
      <vt:lpstr>Nasıl bir öğretmen olmalıyız?</vt:lpstr>
      <vt:lpstr>"Öğrencileri ile ortak paydaları olan, onlara saygılı, şefkatli, peşin hükümleri olmayan ve onları affeden, seven, tepkilerine karşı sabırlı, örnek şahsiyetli, eğitimin bütün uygun usûllerini araştıran ve kullanan, fedâkâr, etkileyici ve tutarlı tavırlar sergileyen bir öğretmen olmaya çalışmalıyız."</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PEYGAMBERİMİZ (S.A.V)’İN EĞİTİMDEKİ REHBERLİĞİ</dc:title>
  <dc:creator>mervem</dc:creator>
  <cp:lastModifiedBy>Lenovo</cp:lastModifiedBy>
  <cp:revision>43</cp:revision>
  <dcterms:created xsi:type="dcterms:W3CDTF">2018-11-27T04:53:15Z</dcterms:created>
  <dcterms:modified xsi:type="dcterms:W3CDTF">2021-03-15T06:17:03Z</dcterms:modified>
</cp:coreProperties>
</file>